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7"/>
  </p:notesMasterIdLst>
  <p:sldIdLst>
    <p:sldId id="779" r:id="rId2"/>
    <p:sldId id="780" r:id="rId3"/>
    <p:sldId id="781" r:id="rId4"/>
    <p:sldId id="778" r:id="rId5"/>
    <p:sldId id="62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chard wu" initials="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9D35"/>
    <a:srgbClr val="04617A"/>
    <a:srgbClr val="0584A7"/>
    <a:srgbClr val="FCCE24"/>
    <a:srgbClr val="DEA9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5" autoAdjust="0"/>
    <p:restoredTop sz="94109" autoAdjust="0"/>
  </p:normalViewPr>
  <p:slideViewPr>
    <p:cSldViewPr showGuides="1">
      <p:cViewPr varScale="1">
        <p:scale>
          <a:sx n="71" d="100"/>
          <a:sy n="71" d="100"/>
        </p:scale>
        <p:origin x="1296" y="66"/>
      </p:cViewPr>
      <p:guideLst>
        <p:guide orient="horz" pos="2256"/>
        <p:guide pos="2880"/>
      </p:guideLst>
    </p:cSldViewPr>
  </p:slideViewPr>
  <p:outlineViewPr>
    <p:cViewPr>
      <p:scale>
        <a:sx n="33" d="100"/>
        <a:sy n="33" d="100"/>
      </p:scale>
      <p:origin x="0" y="-2965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53A507-654D-4245-A256-DFC86AEF1A8F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877F7-2CE8-4382-825D-08841C772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450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 userDrawn="1"/>
        </p:nvSpPr>
        <p:spPr>
          <a:xfrm>
            <a:off x="7738281" y="6358080"/>
            <a:ext cx="1271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/>
            <a:fld id="{5E1634EA-1674-4BC2-9657-714706B1E6BC}" type="slidenum">
              <a:rPr lang="en-US" smtClean="0">
                <a:solidFill>
                  <a:srgbClr val="7030A0"/>
                </a:solidFill>
                <a:latin typeface="Times New Roman"/>
              </a:rPr>
              <a:pPr algn="r" defTabSz="457200"/>
              <a:t>‹#›</a:t>
            </a:fld>
            <a:endParaRPr lang="en-US" dirty="0">
              <a:solidFill>
                <a:srgbClr val="7030A0"/>
              </a:solidFill>
              <a:latin typeface="Times New Roman"/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idx="1"/>
          </p:nvPr>
        </p:nvSpPr>
        <p:spPr bwMode="auto">
          <a:xfrm>
            <a:off x="457200" y="1439887"/>
            <a:ext cx="8243992" cy="48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1"/>
            <a:endParaRPr lang="en-CA" dirty="0" smtClean="0"/>
          </a:p>
        </p:txBody>
      </p:sp>
      <p:sp>
        <p:nvSpPr>
          <p:cNvPr id="9" name="Title Placeholder 3"/>
          <p:cNvSpPr>
            <a:spLocks noGrp="1"/>
          </p:cNvSpPr>
          <p:nvPr>
            <p:ph type="title"/>
          </p:nvPr>
        </p:nvSpPr>
        <p:spPr>
          <a:xfrm>
            <a:off x="1144911" y="672044"/>
            <a:ext cx="7103163" cy="4352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145328" y="6385073"/>
            <a:ext cx="58905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400" dirty="0" smtClean="0">
                <a:solidFill>
                  <a:srgbClr val="7030A0"/>
                </a:solidFill>
                <a:latin typeface="Times New Roman"/>
              </a:rPr>
              <a:t>Panel discussion at NETL 2018 – Houston  - Aug</a:t>
            </a:r>
            <a:r>
              <a:rPr lang="en-US" sz="1400" baseline="0" dirty="0" smtClean="0">
                <a:solidFill>
                  <a:srgbClr val="7030A0"/>
                </a:solidFill>
                <a:latin typeface="Times New Roman"/>
              </a:rPr>
              <a:t>  2018 – K. Nandakumar</a:t>
            </a:r>
            <a:endParaRPr lang="en-US" sz="1400" kern="1200" dirty="0" smtClean="0">
              <a:solidFill>
                <a:srgbClr val="7030A0"/>
              </a:solidFill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9658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pic>
        <p:nvPicPr>
          <p:cNvPr id="19" name="Picture 7" descr="LSUpp6b"/>
          <p:cNvPicPr>
            <a:picLocks noChangeAspect="1" noChangeArrowheads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2000"/>
                    </a14:imgEffect>
                  </a14:imgLayer>
                </a14:imgProps>
              </a:ext>
            </a:extLst>
          </a:blip>
          <a:srcRect l="45000" r="44167" b="78889"/>
          <a:stretch>
            <a:fillRect/>
          </a:stretch>
        </p:blipFill>
        <p:spPr bwMode="auto">
          <a:xfrm>
            <a:off x="8275319" y="-22401"/>
            <a:ext cx="851747" cy="118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tx2">
                <a:lumMod val="20000"/>
                <a:lumOff val="80000"/>
                <a:alpha val="40000"/>
              </a:schemeClr>
            </a:glow>
            <a:softEdge rad="50800"/>
          </a:effectLst>
        </p:spPr>
      </p:pic>
      <p:sp>
        <p:nvSpPr>
          <p:cNvPr id="21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39887"/>
            <a:ext cx="8243992" cy="48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1"/>
            <a:endParaRPr lang="en-CA" dirty="0" smtClean="0"/>
          </a:p>
        </p:txBody>
      </p:sp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1144911" y="672044"/>
            <a:ext cx="7103163" cy="4352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8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123825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13F9A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22" name="Group 21"/>
          <p:cNvGrpSpPr/>
          <p:nvPr userDrawn="1"/>
        </p:nvGrpSpPr>
        <p:grpSpPr>
          <a:xfrm>
            <a:off x="16042" y="6344652"/>
            <a:ext cx="9127066" cy="45719"/>
            <a:chOff x="-1344" y="7668261"/>
            <a:chExt cx="9144379" cy="104139"/>
          </a:xfrm>
        </p:grpSpPr>
        <p:sp>
          <p:nvSpPr>
            <p:cNvPr id="23" name="bk object 16"/>
            <p:cNvSpPr/>
            <p:nvPr/>
          </p:nvSpPr>
          <p:spPr>
            <a:xfrm>
              <a:off x="7355003" y="7668261"/>
              <a:ext cx="893444" cy="104139"/>
            </a:xfrm>
            <a:custGeom>
              <a:avLst/>
              <a:gdLst/>
              <a:ahLst/>
              <a:cxnLst/>
              <a:rect l="l" t="t" r="r" b="b"/>
              <a:pathLst>
                <a:path w="893445" h="104140">
                  <a:moveTo>
                    <a:pt x="0" y="103631"/>
                  </a:moveTo>
                  <a:lnTo>
                    <a:pt x="893063" y="103631"/>
                  </a:lnTo>
                  <a:lnTo>
                    <a:pt x="893063" y="0"/>
                  </a:lnTo>
                  <a:lnTo>
                    <a:pt x="0" y="0"/>
                  </a:lnTo>
                  <a:lnTo>
                    <a:pt x="0" y="103631"/>
                  </a:lnTo>
                  <a:close/>
                </a:path>
              </a:pathLst>
            </a:custGeom>
            <a:solidFill>
              <a:srgbClr val="FF9715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4" name="bk object 17"/>
            <p:cNvSpPr/>
            <p:nvPr/>
          </p:nvSpPr>
          <p:spPr>
            <a:xfrm>
              <a:off x="8249591" y="7668261"/>
              <a:ext cx="893444" cy="104139"/>
            </a:xfrm>
            <a:custGeom>
              <a:avLst/>
              <a:gdLst/>
              <a:ahLst/>
              <a:cxnLst/>
              <a:rect l="l" t="t" r="r" b="b"/>
              <a:pathLst>
                <a:path w="893445" h="104140">
                  <a:moveTo>
                    <a:pt x="0" y="103631"/>
                  </a:moveTo>
                  <a:lnTo>
                    <a:pt x="893064" y="103631"/>
                  </a:lnTo>
                  <a:lnTo>
                    <a:pt x="893064" y="0"/>
                  </a:lnTo>
                  <a:lnTo>
                    <a:pt x="0" y="0"/>
                  </a:lnTo>
                  <a:lnTo>
                    <a:pt x="0" y="103631"/>
                  </a:lnTo>
                  <a:close/>
                </a:path>
              </a:pathLst>
            </a:custGeom>
            <a:solidFill>
              <a:srgbClr val="F20253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5" name="bk object 18"/>
            <p:cNvSpPr/>
            <p:nvPr/>
          </p:nvSpPr>
          <p:spPr>
            <a:xfrm>
              <a:off x="-1344" y="7668261"/>
              <a:ext cx="893444" cy="104139"/>
            </a:xfrm>
            <a:custGeom>
              <a:avLst/>
              <a:gdLst/>
              <a:ahLst/>
              <a:cxnLst/>
              <a:rect l="l" t="t" r="r" b="b"/>
              <a:pathLst>
                <a:path w="893444" h="104140">
                  <a:moveTo>
                    <a:pt x="0" y="103631"/>
                  </a:moveTo>
                  <a:lnTo>
                    <a:pt x="893063" y="103631"/>
                  </a:lnTo>
                  <a:lnTo>
                    <a:pt x="893063" y="0"/>
                  </a:lnTo>
                  <a:lnTo>
                    <a:pt x="0" y="0"/>
                  </a:lnTo>
                  <a:lnTo>
                    <a:pt x="0" y="103631"/>
                  </a:lnTo>
                  <a:close/>
                </a:path>
              </a:pathLst>
            </a:custGeom>
            <a:solidFill>
              <a:srgbClr val="7ECEFD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6" name="bk object 19"/>
            <p:cNvSpPr/>
            <p:nvPr/>
          </p:nvSpPr>
          <p:spPr>
            <a:xfrm>
              <a:off x="891719" y="7668261"/>
              <a:ext cx="6463665" cy="104139"/>
            </a:xfrm>
            <a:custGeom>
              <a:avLst/>
              <a:gdLst/>
              <a:ahLst/>
              <a:cxnLst/>
              <a:rect l="l" t="t" r="r" b="b"/>
              <a:pathLst>
                <a:path w="6463665" h="104140">
                  <a:moveTo>
                    <a:pt x="0" y="103631"/>
                  </a:moveTo>
                  <a:lnTo>
                    <a:pt x="6463284" y="103631"/>
                  </a:lnTo>
                  <a:lnTo>
                    <a:pt x="6463284" y="0"/>
                  </a:lnTo>
                  <a:lnTo>
                    <a:pt x="0" y="0"/>
                  </a:lnTo>
                  <a:lnTo>
                    <a:pt x="0" y="103631"/>
                  </a:lnTo>
                  <a:close/>
                </a:path>
              </a:pathLst>
            </a:custGeom>
            <a:solidFill>
              <a:srgbClr val="2185C5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27" name="Group 26"/>
          <p:cNvGrpSpPr/>
          <p:nvPr userDrawn="1"/>
        </p:nvGrpSpPr>
        <p:grpSpPr>
          <a:xfrm>
            <a:off x="16042" y="1219200"/>
            <a:ext cx="9127066" cy="45719"/>
            <a:chOff x="-1344" y="7668261"/>
            <a:chExt cx="9144379" cy="104139"/>
          </a:xfrm>
        </p:grpSpPr>
        <p:sp>
          <p:nvSpPr>
            <p:cNvPr id="28" name="bk object 16"/>
            <p:cNvSpPr/>
            <p:nvPr/>
          </p:nvSpPr>
          <p:spPr>
            <a:xfrm>
              <a:off x="7355003" y="7668261"/>
              <a:ext cx="893444" cy="104139"/>
            </a:xfrm>
            <a:custGeom>
              <a:avLst/>
              <a:gdLst/>
              <a:ahLst/>
              <a:cxnLst/>
              <a:rect l="l" t="t" r="r" b="b"/>
              <a:pathLst>
                <a:path w="893445" h="104140">
                  <a:moveTo>
                    <a:pt x="0" y="103631"/>
                  </a:moveTo>
                  <a:lnTo>
                    <a:pt x="893063" y="103631"/>
                  </a:lnTo>
                  <a:lnTo>
                    <a:pt x="893063" y="0"/>
                  </a:lnTo>
                  <a:lnTo>
                    <a:pt x="0" y="0"/>
                  </a:lnTo>
                  <a:lnTo>
                    <a:pt x="0" y="103631"/>
                  </a:lnTo>
                  <a:close/>
                </a:path>
              </a:pathLst>
            </a:custGeom>
            <a:solidFill>
              <a:srgbClr val="FF9715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9" name="bk object 17"/>
            <p:cNvSpPr/>
            <p:nvPr/>
          </p:nvSpPr>
          <p:spPr>
            <a:xfrm>
              <a:off x="8249591" y="7668261"/>
              <a:ext cx="893444" cy="104139"/>
            </a:xfrm>
            <a:custGeom>
              <a:avLst/>
              <a:gdLst/>
              <a:ahLst/>
              <a:cxnLst/>
              <a:rect l="l" t="t" r="r" b="b"/>
              <a:pathLst>
                <a:path w="893445" h="104140">
                  <a:moveTo>
                    <a:pt x="0" y="103631"/>
                  </a:moveTo>
                  <a:lnTo>
                    <a:pt x="893064" y="103631"/>
                  </a:lnTo>
                  <a:lnTo>
                    <a:pt x="893064" y="0"/>
                  </a:lnTo>
                  <a:lnTo>
                    <a:pt x="0" y="0"/>
                  </a:lnTo>
                  <a:lnTo>
                    <a:pt x="0" y="103631"/>
                  </a:lnTo>
                  <a:close/>
                </a:path>
              </a:pathLst>
            </a:custGeom>
            <a:solidFill>
              <a:srgbClr val="F20253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0" name="bk object 18"/>
            <p:cNvSpPr/>
            <p:nvPr/>
          </p:nvSpPr>
          <p:spPr>
            <a:xfrm>
              <a:off x="-1344" y="7668261"/>
              <a:ext cx="893444" cy="104139"/>
            </a:xfrm>
            <a:custGeom>
              <a:avLst/>
              <a:gdLst/>
              <a:ahLst/>
              <a:cxnLst/>
              <a:rect l="l" t="t" r="r" b="b"/>
              <a:pathLst>
                <a:path w="893444" h="104140">
                  <a:moveTo>
                    <a:pt x="0" y="103631"/>
                  </a:moveTo>
                  <a:lnTo>
                    <a:pt x="893063" y="103631"/>
                  </a:lnTo>
                  <a:lnTo>
                    <a:pt x="893063" y="0"/>
                  </a:lnTo>
                  <a:lnTo>
                    <a:pt x="0" y="0"/>
                  </a:lnTo>
                  <a:lnTo>
                    <a:pt x="0" y="103631"/>
                  </a:lnTo>
                  <a:close/>
                </a:path>
              </a:pathLst>
            </a:custGeom>
            <a:solidFill>
              <a:srgbClr val="7ECEFD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1" name="bk object 19"/>
            <p:cNvSpPr/>
            <p:nvPr/>
          </p:nvSpPr>
          <p:spPr>
            <a:xfrm>
              <a:off x="891719" y="7668261"/>
              <a:ext cx="6463665" cy="104139"/>
            </a:xfrm>
            <a:custGeom>
              <a:avLst/>
              <a:gdLst/>
              <a:ahLst/>
              <a:cxnLst/>
              <a:rect l="l" t="t" r="r" b="b"/>
              <a:pathLst>
                <a:path w="6463665" h="104140">
                  <a:moveTo>
                    <a:pt x="0" y="103631"/>
                  </a:moveTo>
                  <a:lnTo>
                    <a:pt x="6463284" y="103631"/>
                  </a:lnTo>
                  <a:lnTo>
                    <a:pt x="6463284" y="0"/>
                  </a:lnTo>
                  <a:lnTo>
                    <a:pt x="0" y="0"/>
                  </a:lnTo>
                  <a:lnTo>
                    <a:pt x="0" y="103631"/>
                  </a:lnTo>
                  <a:close/>
                </a:path>
              </a:pathLst>
            </a:custGeom>
            <a:solidFill>
              <a:srgbClr val="2185C5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1983733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2000" b="1" i="1" kern="1200">
          <a:ln>
            <a:noFill/>
          </a:ln>
          <a:solidFill>
            <a:schemeClr val="tx2"/>
          </a:solidFill>
          <a:effectLst/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9.wmf"/><Relationship Id="rId3" Type="http://schemas.openxmlformats.org/officeDocument/2006/relationships/image" Target="../media/image11.emf"/><Relationship Id="rId7" Type="http://schemas.openxmlformats.org/officeDocument/2006/relationships/image" Target="../media/image6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12.png"/><Relationship Id="rId16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4911" y="533400"/>
            <a:ext cx="5865489" cy="573938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Equipment with Multiphase </a:t>
            </a:r>
            <a:r>
              <a:rPr lang="en-US" sz="3200" dirty="0" smtClean="0"/>
              <a:t>flows</a:t>
            </a:r>
            <a:br>
              <a:rPr lang="en-US" sz="3200" dirty="0" smtClean="0"/>
            </a:br>
            <a:r>
              <a:rPr lang="en-US" sz="2000" dirty="0" smtClean="0"/>
              <a:t>Courtesy of JBJ</a:t>
            </a:r>
            <a:endParaRPr lang="en-US" sz="3200" dirty="0"/>
          </a:p>
        </p:txBody>
      </p:sp>
      <p:pic>
        <p:nvPicPr>
          <p:cNvPr id="3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504" y="1384496"/>
            <a:ext cx="8276432" cy="4740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6848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4911" y="497376"/>
            <a:ext cx="7103163" cy="60996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400" dirty="0"/>
              <a:t>Typical Correlations for the Estimation </a:t>
            </a:r>
            <a:r>
              <a:rPr lang="en-US" sz="2400" dirty="0" smtClean="0"/>
              <a:t>of Design </a:t>
            </a:r>
            <a:r>
              <a:rPr lang="en-US" sz="2400" dirty="0"/>
              <a:t>Parameters – courtesy of JBJ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96118" y="1371600"/>
            <a:ext cx="7599363" cy="45720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5" name="Group 74"/>
          <p:cNvGrpSpPr>
            <a:grpSpLocks/>
          </p:cNvGrpSpPr>
          <p:nvPr/>
        </p:nvGrpSpPr>
        <p:grpSpPr bwMode="auto">
          <a:xfrm>
            <a:off x="696118" y="1413363"/>
            <a:ext cx="7599363" cy="4524375"/>
            <a:chOff x="486" y="738"/>
            <a:chExt cx="4787" cy="2850"/>
          </a:xfrm>
        </p:grpSpPr>
        <p:grpSp>
          <p:nvGrpSpPr>
            <p:cNvPr id="16" name="Group 65"/>
            <p:cNvGrpSpPr>
              <a:grpSpLocks/>
            </p:cNvGrpSpPr>
            <p:nvPr/>
          </p:nvGrpSpPr>
          <p:grpSpPr bwMode="auto">
            <a:xfrm>
              <a:off x="486" y="738"/>
              <a:ext cx="4787" cy="2850"/>
              <a:chOff x="486" y="738"/>
              <a:chExt cx="4787" cy="2850"/>
            </a:xfrm>
          </p:grpSpPr>
          <p:grpSp>
            <p:nvGrpSpPr>
              <p:cNvPr id="21" name="Group 63"/>
              <p:cNvGrpSpPr>
                <a:grpSpLocks/>
              </p:cNvGrpSpPr>
              <p:nvPr/>
            </p:nvGrpSpPr>
            <p:grpSpPr bwMode="auto">
              <a:xfrm>
                <a:off x="486" y="738"/>
                <a:ext cx="4787" cy="2850"/>
                <a:chOff x="486" y="738"/>
                <a:chExt cx="4787" cy="2850"/>
              </a:xfrm>
            </p:grpSpPr>
            <p:pic>
              <p:nvPicPr>
                <p:cNvPr id="23" name="Picture 6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6" y="738"/>
                  <a:ext cx="4787" cy="28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graphicFrame>
              <p:nvGraphicFramePr>
                <p:cNvPr id="24" name="Object 7"/>
                <p:cNvGraphicFramePr>
                  <a:graphicFrameLocks noChangeAspect="1"/>
                </p:cNvGraphicFramePr>
                <p:nvPr/>
              </p:nvGraphicFramePr>
              <p:xfrm>
                <a:off x="2605" y="826"/>
                <a:ext cx="1867" cy="279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104" name="Equation" r:id="rId4" imgW="1358310" imgH="203112" progId="Equation.DSMT4">
                        <p:embed/>
                      </p:oleObj>
                    </mc:Choice>
                    <mc:Fallback>
                      <p:oleObj name="Equation" r:id="rId4" imgW="1358310" imgH="203112" progId="Equation.DSMT4">
                        <p:embed/>
                        <p:pic>
                          <p:nvPicPr>
                            <p:cNvPr id="24" name="Object 7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605" y="826"/>
                              <a:ext cx="1867" cy="279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19050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aphicFrame>
            <p:nvGraphicFramePr>
              <p:cNvPr id="22" name="Object 6"/>
              <p:cNvGraphicFramePr>
                <a:graphicFrameLocks noChangeAspect="1"/>
              </p:cNvGraphicFramePr>
              <p:nvPr/>
            </p:nvGraphicFramePr>
            <p:xfrm>
              <a:off x="2619" y="1660"/>
              <a:ext cx="1783" cy="31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05" name="Equation" r:id="rId6" imgW="1562100" imgH="279400" progId="Equation.DSMT4">
                      <p:embed/>
                    </p:oleObj>
                  </mc:Choice>
                  <mc:Fallback>
                    <p:oleObj name="Equation" r:id="rId6" imgW="1562100" imgH="279400" progId="Equation.DSMT4">
                      <p:embed/>
                      <p:pic>
                        <p:nvPicPr>
                          <p:cNvPr id="22" name="Object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19" y="1660"/>
                            <a:ext cx="1783" cy="31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905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7" name="Object 2"/>
            <p:cNvGraphicFramePr>
              <a:graphicFrameLocks noChangeAspect="1"/>
            </p:cNvGraphicFramePr>
            <p:nvPr/>
          </p:nvGraphicFramePr>
          <p:xfrm>
            <a:off x="2525" y="1281"/>
            <a:ext cx="2692" cy="2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6" name="Equation" r:id="rId8" imgW="3403600" imgH="292100" progId="Equation.DSMT4">
                    <p:embed/>
                  </p:oleObj>
                </mc:Choice>
                <mc:Fallback>
                  <p:oleObj name="Equation" r:id="rId8" imgW="3403600" imgH="292100" progId="Equation.DSMT4">
                    <p:embed/>
                    <p:pic>
                      <p:nvPicPr>
                        <p:cNvPr id="17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25" y="1281"/>
                          <a:ext cx="2692" cy="2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905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3"/>
            <p:cNvGraphicFramePr>
              <a:graphicFrameLocks noChangeAspect="1"/>
            </p:cNvGraphicFramePr>
            <p:nvPr/>
          </p:nvGraphicFramePr>
          <p:xfrm>
            <a:off x="2624" y="2601"/>
            <a:ext cx="1938" cy="3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7" name="Equation" r:id="rId10" imgW="1371600" imgH="241300" progId="Equation.DSMT4">
                    <p:embed/>
                  </p:oleObj>
                </mc:Choice>
                <mc:Fallback>
                  <p:oleObj name="Equation" r:id="rId10" imgW="1371600" imgH="241300" progId="Equation.DSMT4">
                    <p:embed/>
                    <p:pic>
                      <p:nvPicPr>
                        <p:cNvPr id="18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24" y="2601"/>
                          <a:ext cx="1938" cy="3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905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4"/>
            <p:cNvGraphicFramePr>
              <a:graphicFrameLocks noChangeAspect="1"/>
            </p:cNvGraphicFramePr>
            <p:nvPr/>
          </p:nvGraphicFramePr>
          <p:xfrm>
            <a:off x="2640" y="3201"/>
            <a:ext cx="1671" cy="2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8" name="Equation" r:id="rId12" imgW="1320227" imgH="203112" progId="Equation.DSMT4">
                    <p:embed/>
                  </p:oleObj>
                </mc:Choice>
                <mc:Fallback>
                  <p:oleObj name="Equation" r:id="rId12" imgW="1320227" imgH="203112" progId="Equation.DSMT4">
                    <p:embed/>
                    <p:pic>
                      <p:nvPicPr>
                        <p:cNvPr id="19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0" y="3201"/>
                          <a:ext cx="1671" cy="2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905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5"/>
            <p:cNvGraphicFramePr>
              <a:graphicFrameLocks noChangeAspect="1"/>
            </p:cNvGraphicFramePr>
            <p:nvPr/>
          </p:nvGraphicFramePr>
          <p:xfrm>
            <a:off x="2603" y="2089"/>
            <a:ext cx="1876" cy="3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9" name="Equation" r:id="rId14" imgW="1942257" imgH="317362" progId="Equation.DSMT4">
                    <p:embed/>
                  </p:oleObj>
                </mc:Choice>
                <mc:Fallback>
                  <p:oleObj name="Equation" r:id="rId14" imgW="1942257" imgH="317362" progId="Equation.DSMT4">
                    <p:embed/>
                    <p:pic>
                      <p:nvPicPr>
                        <p:cNvPr id="2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03" y="2089"/>
                          <a:ext cx="1876" cy="3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577264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 rot="10800000" flipV="1">
            <a:off x="1458913" y="5881686"/>
            <a:ext cx="56276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7030A0"/>
                </a:solidFill>
              </a:rPr>
              <a:t>EXPERIMENTAL OVERALL GAS HOLD-UP, </a:t>
            </a:r>
            <a:r>
              <a:rPr lang="en-US" dirty="0">
                <a:solidFill>
                  <a:srgbClr val="7030A0"/>
                </a:solidFill>
                <a:sym typeface="Symbol" panose="05050102010706020507" pitchFamily="18" charset="2"/>
              </a:rPr>
              <a:t></a:t>
            </a:r>
            <a:r>
              <a:rPr lang="en-US" baseline="-25000" dirty="0">
                <a:solidFill>
                  <a:srgbClr val="7030A0"/>
                </a:solidFill>
                <a:sym typeface="Symbol" panose="05050102010706020507" pitchFamily="18" charset="2"/>
              </a:rPr>
              <a:t>G</a:t>
            </a:r>
            <a:r>
              <a:rPr lang="en-US" baseline="-25000" dirty="0">
                <a:solidFill>
                  <a:srgbClr val="7030A0"/>
                </a:solidFill>
              </a:rPr>
              <a:t> </a:t>
            </a:r>
            <a:r>
              <a:rPr lang="en-US" dirty="0">
                <a:solidFill>
                  <a:srgbClr val="7030A0"/>
                </a:solidFill>
              </a:rPr>
              <a:t>(-)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 rot="5400000" flipV="1">
            <a:off x="-1246005" y="3262899"/>
            <a:ext cx="5038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7030A0"/>
                </a:solidFill>
              </a:rPr>
              <a:t>ESTIMATED OVERALL GAS HOLD-UP, </a:t>
            </a:r>
            <a:r>
              <a:rPr lang="en-US" dirty="0">
                <a:solidFill>
                  <a:srgbClr val="7030A0"/>
                </a:solidFill>
                <a:sym typeface="Symbol" panose="05050102010706020507" pitchFamily="18" charset="2"/>
              </a:rPr>
              <a:t></a:t>
            </a:r>
            <a:r>
              <a:rPr lang="en-US" baseline="-25000" dirty="0">
                <a:solidFill>
                  <a:srgbClr val="7030A0"/>
                </a:solidFill>
                <a:sym typeface="Symbol" panose="05050102010706020507" pitchFamily="18" charset="2"/>
              </a:rPr>
              <a:t>G</a:t>
            </a:r>
            <a:r>
              <a:rPr lang="en-US" baseline="-25000" dirty="0">
                <a:solidFill>
                  <a:srgbClr val="7030A0"/>
                </a:solidFill>
              </a:rPr>
              <a:t> </a:t>
            </a:r>
            <a:r>
              <a:rPr lang="en-US" dirty="0">
                <a:solidFill>
                  <a:srgbClr val="7030A0"/>
                </a:solidFill>
              </a:rPr>
              <a:t>(-) </a:t>
            </a:r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6696782" y="2362200"/>
            <a:ext cx="2447217" cy="3219450"/>
            <a:chOff x="4512" y="1296"/>
            <a:chExt cx="1656" cy="2028"/>
          </a:xfrm>
        </p:grpSpPr>
        <p:pic>
          <p:nvPicPr>
            <p:cNvPr id="7" name="Picture 7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2" y="1332"/>
              <a:ext cx="11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8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40" y="1470"/>
              <a:ext cx="85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9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0" y="1626"/>
              <a:ext cx="104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0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0" y="1758"/>
              <a:ext cx="104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1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35" y="1914"/>
              <a:ext cx="65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2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35" y="2070"/>
              <a:ext cx="8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3"/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0" y="2196"/>
              <a:ext cx="10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4"/>
            <p:cNvPicPr>
              <a:picLocks noChangeAspect="1" noChangeArrowheads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2" y="2316"/>
              <a:ext cx="110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5"/>
            <p:cNvPicPr>
              <a:picLocks noChangeAspect="1" noChangeArrowheads="1"/>
            </p:cNvPicPr>
            <p:nvPr/>
          </p:nvPicPr>
          <p:blipFill>
            <a:blip r:embed="rId10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2" y="2466"/>
              <a:ext cx="11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16"/>
            <p:cNvPicPr>
              <a:picLocks noChangeAspect="1" noChangeArrowheads="1"/>
            </p:cNvPicPr>
            <p:nvPr/>
          </p:nvPicPr>
          <p:blipFill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2" y="2604"/>
              <a:ext cx="110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17"/>
            <p:cNvPicPr>
              <a:picLocks noChangeAspect="1" noChangeArrowheads="1"/>
            </p:cNvPicPr>
            <p:nvPr/>
          </p:nvPicPr>
          <p:blipFill>
            <a:blip r:embed="rId1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2" y="2754"/>
              <a:ext cx="117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8"/>
            <p:cNvPicPr>
              <a:picLocks noChangeAspect="1" noChangeArrowheads="1"/>
            </p:cNvPicPr>
            <p:nvPr/>
          </p:nvPicPr>
          <p:blipFill>
            <a:blip r:embed="rId1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37" y="2898"/>
              <a:ext cx="78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9"/>
            <p:cNvPicPr>
              <a:picLocks noChangeAspect="1" noChangeArrowheads="1"/>
            </p:cNvPicPr>
            <p:nvPr/>
          </p:nvPicPr>
          <p:blipFill>
            <a:blip r:embed="rId1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7" y="3024"/>
              <a:ext cx="10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20"/>
            <p:cNvPicPr>
              <a:picLocks noChangeAspect="1" noChangeArrowheads="1"/>
            </p:cNvPicPr>
            <p:nvPr/>
          </p:nvPicPr>
          <p:blipFill>
            <a:blip r:embed="rId1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39" y="3179"/>
              <a:ext cx="98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4670" y="1296"/>
              <a:ext cx="131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/>
              <a:r>
                <a:rPr lang="en-US" sz="1200" dirty="0">
                  <a:solidFill>
                    <a:srgbClr val="7030A0"/>
                  </a:solidFill>
                  <a:ea typeface="Times New Roman" panose="02020603050405020304" pitchFamily="18" charset="0"/>
                  <a:cs typeface="Mangal" panose="02040503050203030202" pitchFamily="18" charset="0"/>
                </a:rPr>
                <a:t> Akita and Yoshida (1973)</a:t>
              </a:r>
              <a:endParaRPr lang="en-US" dirty="0">
                <a:solidFill>
                  <a:srgbClr val="7030A0"/>
                </a:solidFill>
                <a:ea typeface="Times New Roman" panose="02020603050405020304" pitchFamily="18" charset="0"/>
                <a:cs typeface="Mangal" panose="02040503050203030202" pitchFamily="18" charset="0"/>
              </a:endParaRPr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4696" y="1440"/>
              <a:ext cx="114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/>
              <a:r>
                <a:rPr lang="en-US" sz="1200">
                  <a:solidFill>
                    <a:srgbClr val="7030A0"/>
                  </a:solidFill>
                  <a:ea typeface="Times New Roman" panose="02020603050405020304" pitchFamily="18" charset="0"/>
                  <a:cs typeface="Mangal" panose="02040503050203030202" pitchFamily="18" charset="0"/>
                </a:rPr>
                <a:t>Deckwer et al. (1974) </a:t>
              </a:r>
              <a:endParaRPr lang="en-US">
                <a:solidFill>
                  <a:srgbClr val="7030A0"/>
                </a:solidFill>
                <a:ea typeface="Times New Roman" panose="02020603050405020304" pitchFamily="18" charset="0"/>
                <a:cs typeface="Mangal" panose="02040503050203030202" pitchFamily="18" charset="0"/>
              </a:endParaRPr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4680" y="1584"/>
              <a:ext cx="116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/>
              <a:r>
                <a:rPr lang="en-US" sz="1200">
                  <a:solidFill>
                    <a:srgbClr val="7030A0"/>
                  </a:solidFill>
                  <a:ea typeface="Times New Roman" panose="02020603050405020304" pitchFamily="18" charset="0"/>
                  <a:cs typeface="Mangal" panose="02040503050203030202" pitchFamily="18" charset="0"/>
                </a:rPr>
                <a:t> Wang and Fan (1978)</a:t>
              </a:r>
              <a:endParaRPr lang="en-US">
                <a:solidFill>
                  <a:srgbClr val="7030A0"/>
                </a:solidFill>
                <a:ea typeface="Times New Roman" panose="02020603050405020304" pitchFamily="18" charset="0"/>
                <a:cs typeface="Mangal" panose="02040503050203030202" pitchFamily="18" charset="0"/>
              </a:endParaRPr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4696" y="1758"/>
              <a:ext cx="14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/>
              <a:r>
                <a:rPr lang="en-US" sz="1200">
                  <a:solidFill>
                    <a:srgbClr val="7030A0"/>
                  </a:solidFill>
                  <a:ea typeface="Times New Roman" panose="02020603050405020304" pitchFamily="18" charset="0"/>
                  <a:cs typeface="Mangal" panose="02040503050203030202" pitchFamily="18" charset="0"/>
                </a:rPr>
                <a:t>Nakanoh and Yoshida (1980)</a:t>
              </a:r>
              <a:endParaRPr lang="en-US">
                <a:solidFill>
                  <a:srgbClr val="7030A0"/>
                </a:solidFill>
                <a:ea typeface="Times New Roman" panose="02020603050405020304" pitchFamily="18" charset="0"/>
                <a:cs typeface="Mangal" panose="02040503050203030202" pitchFamily="18" charset="0"/>
              </a:endParaRPr>
            </a:p>
          </p:txBody>
        </p:sp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4670" y="1872"/>
              <a:ext cx="102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/>
              <a:r>
                <a:rPr lang="en-US" sz="1200">
                  <a:solidFill>
                    <a:srgbClr val="7030A0"/>
                  </a:solidFill>
                  <a:ea typeface="Times New Roman" panose="02020603050405020304" pitchFamily="18" charset="0"/>
                  <a:cs typeface="Mangal" panose="02040503050203030202" pitchFamily="18" charset="0"/>
                </a:rPr>
                <a:t> Hikita et al. (1981) </a:t>
              </a:r>
              <a:endParaRPr lang="en-US">
                <a:solidFill>
                  <a:srgbClr val="7030A0"/>
                </a:solidFill>
                <a:ea typeface="Times New Roman" panose="02020603050405020304" pitchFamily="18" charset="0"/>
                <a:cs typeface="Mangal" panose="02040503050203030202" pitchFamily="18" charset="0"/>
              </a:endParaRPr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4696" y="2016"/>
              <a:ext cx="107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/>
              <a:r>
                <a:rPr lang="en-US" sz="1200" dirty="0" err="1">
                  <a:solidFill>
                    <a:srgbClr val="7030A0"/>
                  </a:solidFill>
                  <a:ea typeface="Times New Roman" panose="02020603050405020304" pitchFamily="18" charset="0"/>
                  <a:cs typeface="Mangal" panose="02040503050203030202" pitchFamily="18" charset="0"/>
                </a:rPr>
                <a:t>Bucholz</a:t>
              </a:r>
              <a:r>
                <a:rPr lang="en-US" sz="1200" dirty="0">
                  <a:solidFill>
                    <a:srgbClr val="7030A0"/>
                  </a:solidFill>
                  <a:ea typeface="Times New Roman" panose="02020603050405020304" pitchFamily="18" charset="0"/>
                  <a:cs typeface="Mangal" panose="02040503050203030202" pitchFamily="18" charset="0"/>
                </a:rPr>
                <a:t> et al. (1983)</a:t>
              </a:r>
              <a:endParaRPr lang="en-US" dirty="0">
                <a:solidFill>
                  <a:srgbClr val="7030A0"/>
                </a:solidFill>
                <a:ea typeface="Times New Roman" panose="02020603050405020304" pitchFamily="18" charset="0"/>
                <a:cs typeface="Mangal" panose="02040503050203030202" pitchFamily="18" charset="0"/>
              </a:endParaRPr>
            </a:p>
          </p:txBody>
        </p:sp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>
              <a:off x="4680" y="2160"/>
              <a:ext cx="137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/>
              <a:r>
                <a:rPr lang="en-US" sz="1200">
                  <a:solidFill>
                    <a:srgbClr val="7030A0"/>
                  </a:solidFill>
                  <a:ea typeface="Times New Roman" panose="02020603050405020304" pitchFamily="18" charset="0"/>
                  <a:cs typeface="Mangal" panose="02040503050203030202" pitchFamily="18" charset="0"/>
                </a:rPr>
                <a:t> Posarac and Tekic (1987) </a:t>
              </a:r>
              <a:endParaRPr lang="en-US">
                <a:solidFill>
                  <a:srgbClr val="7030A0"/>
                </a:solidFill>
                <a:ea typeface="Times New Roman" panose="02020603050405020304" pitchFamily="18" charset="0"/>
                <a:cs typeface="Mangal" panose="02040503050203030202" pitchFamily="18" charset="0"/>
              </a:endParaRPr>
            </a:p>
          </p:txBody>
        </p:sp>
        <p:sp>
          <p:nvSpPr>
            <p:cNvPr id="28" name="Rectangle 28"/>
            <p:cNvSpPr>
              <a:spLocks noChangeArrowheads="1"/>
            </p:cNvSpPr>
            <p:nvPr/>
          </p:nvSpPr>
          <p:spPr bwMode="auto">
            <a:xfrm>
              <a:off x="4680" y="2286"/>
              <a:ext cx="95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/>
              <a:r>
                <a:rPr lang="en-US" sz="1200">
                  <a:solidFill>
                    <a:srgbClr val="7030A0"/>
                  </a:solidFill>
                  <a:ea typeface="Times New Roman" panose="02020603050405020304" pitchFamily="18" charset="0"/>
                  <a:cs typeface="Mangal" panose="02040503050203030202" pitchFamily="18" charset="0"/>
                </a:rPr>
                <a:t> Suh et al. (1991) </a:t>
              </a:r>
              <a:endParaRPr lang="en-US">
                <a:solidFill>
                  <a:srgbClr val="7030A0"/>
                </a:solidFill>
                <a:ea typeface="Times New Roman" panose="02020603050405020304" pitchFamily="18" charset="0"/>
                <a:cs typeface="Mangal" panose="02040503050203030202" pitchFamily="18" charset="0"/>
              </a:endParaRPr>
            </a:p>
          </p:txBody>
        </p:sp>
        <p:sp>
          <p:nvSpPr>
            <p:cNvPr id="29" name="Rectangle 29"/>
            <p:cNvSpPr>
              <a:spLocks noChangeArrowheads="1"/>
            </p:cNvSpPr>
            <p:nvPr/>
          </p:nvSpPr>
          <p:spPr bwMode="auto">
            <a:xfrm>
              <a:off x="4677" y="2430"/>
              <a:ext cx="103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/>
              <a:r>
                <a:rPr lang="en-US" sz="1200">
                  <a:solidFill>
                    <a:srgbClr val="7030A0"/>
                  </a:solidFill>
                  <a:ea typeface="Times New Roman" panose="02020603050405020304" pitchFamily="18" charset="0"/>
                  <a:cs typeface="Mangal" panose="02040503050203030202" pitchFamily="18" charset="0"/>
                </a:rPr>
                <a:t> Sotelo et al. (1994)</a:t>
              </a:r>
              <a:endParaRPr lang="en-US">
                <a:solidFill>
                  <a:srgbClr val="7030A0"/>
                </a:solidFill>
                <a:ea typeface="Times New Roman" panose="02020603050405020304" pitchFamily="18" charset="0"/>
                <a:cs typeface="Mangal" panose="02040503050203030202" pitchFamily="18" charset="0"/>
              </a:endParaRPr>
            </a:p>
          </p:txBody>
        </p:sp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4699" y="2574"/>
              <a:ext cx="143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/>
              <a:r>
                <a:rPr lang="en-US" sz="1200">
                  <a:solidFill>
                    <a:srgbClr val="7030A0"/>
                  </a:solidFill>
                  <a:ea typeface="Times New Roman" panose="02020603050405020304" pitchFamily="18" charset="0"/>
                  <a:cs typeface="Mangal" panose="02040503050203030202" pitchFamily="18" charset="0"/>
                </a:rPr>
                <a:t>Dewes and Schumpe (1997)</a:t>
              </a:r>
              <a:endParaRPr lang="en-US">
                <a:solidFill>
                  <a:srgbClr val="7030A0"/>
                </a:solidFill>
                <a:ea typeface="Times New Roman" panose="02020603050405020304" pitchFamily="18" charset="0"/>
                <a:cs typeface="Mangal" panose="02040503050203030202" pitchFamily="18" charset="0"/>
              </a:endParaRPr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4699" y="2718"/>
              <a:ext cx="105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/>
              <a:r>
                <a:rPr lang="en-US" sz="1200">
                  <a:solidFill>
                    <a:srgbClr val="7030A0"/>
                  </a:solidFill>
                  <a:ea typeface="Times New Roman" panose="02020603050405020304" pitchFamily="18" charset="0"/>
                  <a:cs typeface="Mangal" panose="02040503050203030202" pitchFamily="18" charset="0"/>
                </a:rPr>
                <a:t>Kojima et al. (1997) </a:t>
              </a:r>
              <a:endParaRPr lang="en-US">
                <a:solidFill>
                  <a:srgbClr val="7030A0"/>
                </a:solidFill>
                <a:ea typeface="Times New Roman" panose="02020603050405020304" pitchFamily="18" charset="0"/>
                <a:cs typeface="Mangal" panose="02040503050203030202" pitchFamily="18" charset="0"/>
              </a:endParaRPr>
            </a:p>
          </p:txBody>
        </p:sp>
        <p:sp>
          <p:nvSpPr>
            <p:cNvPr id="32" name="Rectangle 32"/>
            <p:cNvSpPr>
              <a:spLocks noChangeArrowheads="1"/>
            </p:cNvSpPr>
            <p:nvPr/>
          </p:nvSpPr>
          <p:spPr bwMode="auto">
            <a:xfrm>
              <a:off x="4669" y="2844"/>
              <a:ext cx="108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/>
              <a:r>
                <a:rPr lang="en-US" sz="1200">
                  <a:solidFill>
                    <a:srgbClr val="7030A0"/>
                  </a:solidFill>
                  <a:ea typeface="Times New Roman" panose="02020603050405020304" pitchFamily="18" charset="0"/>
                  <a:cs typeface="Mangal" panose="02040503050203030202" pitchFamily="18" charset="0"/>
                </a:rPr>
                <a:t> Jordan et al. (2001) </a:t>
              </a:r>
              <a:endParaRPr lang="en-US">
                <a:solidFill>
                  <a:srgbClr val="7030A0"/>
                </a:solidFill>
                <a:ea typeface="Times New Roman" panose="02020603050405020304" pitchFamily="18" charset="0"/>
                <a:cs typeface="Mangal" panose="02040503050203030202" pitchFamily="18" charset="0"/>
              </a:endParaRPr>
            </a:p>
          </p:txBody>
        </p:sp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4696" y="2988"/>
              <a:ext cx="100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/>
              <a:r>
                <a:rPr lang="en-US" sz="1200">
                  <a:solidFill>
                    <a:srgbClr val="7030A0"/>
                  </a:solidFill>
                  <a:ea typeface="Times New Roman" panose="02020603050405020304" pitchFamily="18" charset="0"/>
                  <a:cs typeface="Mangal" panose="02040503050203030202" pitchFamily="18" charset="0"/>
                </a:rPr>
                <a:t>Bando et al. (2003)</a:t>
              </a:r>
              <a:endParaRPr lang="en-US">
                <a:solidFill>
                  <a:srgbClr val="7030A0"/>
                </a:solidFill>
                <a:ea typeface="Times New Roman" panose="02020603050405020304" pitchFamily="18" charset="0"/>
                <a:cs typeface="Mangal" panose="02040503050203030202" pitchFamily="18" charset="0"/>
              </a:endParaRPr>
            </a:p>
          </p:txBody>
        </p:sp>
        <p:sp>
          <p:nvSpPr>
            <p:cNvPr id="34" name="Rectangle 34"/>
            <p:cNvSpPr>
              <a:spLocks noChangeArrowheads="1"/>
            </p:cNvSpPr>
            <p:nvPr/>
          </p:nvSpPr>
          <p:spPr bwMode="auto">
            <a:xfrm>
              <a:off x="4677" y="3151"/>
              <a:ext cx="90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/>
              <a:r>
                <a:rPr lang="en-US" sz="1200">
                  <a:solidFill>
                    <a:srgbClr val="7030A0"/>
                  </a:solidFill>
                  <a:ea typeface="Times New Roman" panose="02020603050405020304" pitchFamily="18" charset="0"/>
                  <a:cs typeface="Mangal" panose="02040503050203030202" pitchFamily="18" charset="0"/>
                </a:rPr>
                <a:t> Lau et al. (2004)</a:t>
              </a:r>
              <a:endParaRPr lang="en-US">
                <a:solidFill>
                  <a:srgbClr val="7030A0"/>
                </a:solidFill>
                <a:ea typeface="Times New Roman" panose="02020603050405020304" pitchFamily="18" charset="0"/>
                <a:cs typeface="Mangal" panose="02040503050203030202" pitchFamily="18" charset="0"/>
              </a:endParaRPr>
            </a:p>
          </p:txBody>
        </p:sp>
      </p:grpSp>
      <p:pic>
        <p:nvPicPr>
          <p:cNvPr id="35" name="Picture 35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7" t="2687" r="2029" b="2100"/>
          <a:stretch>
            <a:fillRect/>
          </a:stretch>
        </p:blipFill>
        <p:spPr bwMode="auto">
          <a:xfrm>
            <a:off x="1578214" y="1350168"/>
            <a:ext cx="5105400" cy="451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4911" y="533400"/>
            <a:ext cx="7103163" cy="490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90000"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800" b="1" dirty="0">
                <a:solidFill>
                  <a:srgbClr val="7030A0"/>
                </a:solidFill>
              </a:rPr>
              <a:t>FRACTIONAL GAS HOLD-UP IN BUBBLE COLUMNS</a:t>
            </a:r>
            <a:br>
              <a:rPr lang="en-US" sz="1800" b="1" dirty="0">
                <a:solidFill>
                  <a:srgbClr val="7030A0"/>
                </a:solidFill>
              </a:rPr>
            </a:br>
            <a:r>
              <a:rPr lang="en-US" sz="1800" b="1" dirty="0">
                <a:solidFill>
                  <a:srgbClr val="7030A0"/>
                </a:solidFill>
              </a:rPr>
              <a:t>PREDICTIONS OF EMPIRICAL </a:t>
            </a:r>
            <a:r>
              <a:rPr lang="en-US" sz="1800" b="1" dirty="0" smtClean="0">
                <a:solidFill>
                  <a:srgbClr val="7030A0"/>
                </a:solidFill>
              </a:rPr>
              <a:t>CORRELATIONS</a:t>
            </a:r>
            <a:br>
              <a:rPr lang="en-US" sz="1800" b="1" dirty="0" smtClean="0">
                <a:solidFill>
                  <a:srgbClr val="7030A0"/>
                </a:solidFill>
              </a:rPr>
            </a:br>
            <a:r>
              <a:rPr lang="en-US" sz="1400" b="1" dirty="0" smtClean="0">
                <a:solidFill>
                  <a:srgbClr val="7030A0"/>
                </a:solidFill>
              </a:rPr>
              <a:t>Courtesy of JBJ</a:t>
            </a:r>
            <a:endParaRPr lang="en-US" sz="1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635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1888374" y="1371600"/>
            <a:ext cx="5410200" cy="483311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533400"/>
            <a:ext cx="6932289" cy="6501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Bird –Stewart-Lightfoot – Role of Transport Phenomena in ChE teaching &amp; Research – “History of Chemical Engineering (1980) ACS.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4075421" y="3322828"/>
            <a:ext cx="993157" cy="930656"/>
            <a:chOff x="457200" y="3322828"/>
            <a:chExt cx="993157" cy="930656"/>
          </a:xfrm>
        </p:grpSpPr>
        <p:sp>
          <p:nvSpPr>
            <p:cNvPr id="5" name="Oval 4"/>
            <p:cNvSpPr/>
            <p:nvPr/>
          </p:nvSpPr>
          <p:spPr>
            <a:xfrm>
              <a:off x="457200" y="3322828"/>
              <a:ext cx="990600" cy="93065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57200" y="3429000"/>
              <a:ext cx="99315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C000"/>
                  </a:solidFill>
                </a:rPr>
                <a:t>Human </a:t>
              </a:r>
            </a:p>
            <a:p>
              <a:pPr algn="ctr"/>
              <a:r>
                <a:rPr lang="en-US" dirty="0" smtClean="0">
                  <a:solidFill>
                    <a:srgbClr val="FFC000"/>
                  </a:solidFill>
                </a:rPr>
                <a:t>Health</a:t>
              </a:r>
              <a:endParaRPr lang="en-US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072864" y="3322828"/>
            <a:ext cx="990600" cy="930656"/>
            <a:chOff x="457200" y="3322828"/>
            <a:chExt cx="990600" cy="930656"/>
          </a:xfrm>
        </p:grpSpPr>
        <p:sp>
          <p:nvSpPr>
            <p:cNvPr id="9" name="Oval 8"/>
            <p:cNvSpPr/>
            <p:nvPr/>
          </p:nvSpPr>
          <p:spPr>
            <a:xfrm>
              <a:off x="457200" y="3322828"/>
              <a:ext cx="990600" cy="93065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13049" y="3429000"/>
              <a:ext cx="88146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rgbClr val="FFC000"/>
                  </a:solidFill>
                </a:rPr>
                <a:t>Sust</a:t>
              </a:r>
              <a:endParaRPr lang="en-US" dirty="0" smtClean="0">
                <a:solidFill>
                  <a:srgbClr val="FFC000"/>
                </a:solidFill>
              </a:endParaRPr>
            </a:p>
            <a:p>
              <a:pPr algn="ctr"/>
              <a:r>
                <a:rPr lang="en-US" dirty="0" smtClean="0">
                  <a:solidFill>
                    <a:srgbClr val="FFC000"/>
                  </a:solidFill>
                </a:rPr>
                <a:t>Energy</a:t>
              </a:r>
              <a:endParaRPr lang="en-US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070307" y="3327472"/>
            <a:ext cx="990600" cy="930656"/>
            <a:chOff x="457200" y="3322828"/>
            <a:chExt cx="990600" cy="930656"/>
          </a:xfrm>
        </p:grpSpPr>
        <p:sp>
          <p:nvSpPr>
            <p:cNvPr id="12" name="Oval 11"/>
            <p:cNvSpPr/>
            <p:nvPr/>
          </p:nvSpPr>
          <p:spPr>
            <a:xfrm>
              <a:off x="457200" y="3322828"/>
              <a:ext cx="990600" cy="93065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04330" y="3429000"/>
              <a:ext cx="8989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rgbClr val="FFC000"/>
                  </a:solidFill>
                </a:rPr>
                <a:t>Sust</a:t>
              </a:r>
              <a:endParaRPr lang="en-US" dirty="0" smtClean="0">
                <a:solidFill>
                  <a:srgbClr val="FFC000"/>
                </a:solidFill>
              </a:endParaRPr>
            </a:p>
            <a:p>
              <a:pPr algn="ctr"/>
              <a:r>
                <a:rPr lang="en-US" dirty="0" err="1" smtClean="0">
                  <a:solidFill>
                    <a:srgbClr val="FFC000"/>
                  </a:solidFill>
                </a:rPr>
                <a:t>EnvTec</a:t>
              </a:r>
              <a:endParaRPr lang="en-US" dirty="0">
                <a:solidFill>
                  <a:srgbClr val="FFC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1837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59" y="1371600"/>
            <a:ext cx="8610600" cy="48007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58415"/>
            <a:ext cx="7103163" cy="839419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sz="3600" b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+mn-cs"/>
              </a:rPr>
              <a:t>EPIC </a:t>
            </a:r>
            <a:r>
              <a:rPr lang="en-US" sz="36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+mn-cs"/>
              </a:rPr>
              <a:t>– framework for innovation</a:t>
            </a:r>
            <a:r>
              <a:rPr lang="en-US" sz="3600" b="1" dirty="0" smtClean="0">
                <a:ln w="11430"/>
                <a:gradFill>
                  <a:gsLst>
                    <a:gs pos="0">
                      <a:srgbClr val="009DD9">
                        <a:tint val="70000"/>
                        <a:satMod val="245000"/>
                      </a:srgbClr>
                    </a:gs>
                    <a:gs pos="75000">
                      <a:srgbClr val="009DD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009DD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en-US" sz="3600" b="1" dirty="0" smtClean="0">
                <a:ln w="11430"/>
                <a:gradFill>
                  <a:gsLst>
                    <a:gs pos="0">
                      <a:srgbClr val="009DD9">
                        <a:tint val="70000"/>
                        <a:satMod val="245000"/>
                      </a:srgbClr>
                    </a:gs>
                    <a:gs pos="75000">
                      <a:srgbClr val="009DD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009DD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US" sz="2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+mn-cs"/>
              </a:rPr>
              <a:t>E</a:t>
            </a:r>
            <a:r>
              <a:rPr lang="en-US" sz="2200" b="1" dirty="0" smtClean="0">
                <a:ln w="11430"/>
                <a:gradFill>
                  <a:gsLst>
                    <a:gs pos="0">
                      <a:srgbClr val="009DD9">
                        <a:tint val="70000"/>
                        <a:satMod val="245000"/>
                      </a:srgbClr>
                    </a:gs>
                    <a:gs pos="75000">
                      <a:srgbClr val="009DD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009DD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+mn-cs"/>
              </a:rPr>
              <a:t>nabling </a:t>
            </a:r>
            <a:r>
              <a:rPr lang="en-US" sz="2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+mn-cs"/>
              </a:rPr>
              <a:t>P</a:t>
            </a:r>
            <a:r>
              <a:rPr lang="en-US" sz="2200" b="1" dirty="0" smtClean="0">
                <a:ln w="11430"/>
                <a:gradFill>
                  <a:gsLst>
                    <a:gs pos="0">
                      <a:srgbClr val="009DD9">
                        <a:tint val="70000"/>
                        <a:satMod val="245000"/>
                      </a:srgbClr>
                    </a:gs>
                    <a:gs pos="75000">
                      <a:srgbClr val="009DD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009DD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+mn-cs"/>
              </a:rPr>
              <a:t>rocess </a:t>
            </a:r>
            <a:r>
              <a:rPr lang="en-US" sz="2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+mn-cs"/>
              </a:rPr>
              <a:t>I</a:t>
            </a:r>
            <a:r>
              <a:rPr lang="en-US" sz="2200" b="1" dirty="0" smtClean="0">
                <a:ln w="11430"/>
                <a:gradFill>
                  <a:gsLst>
                    <a:gs pos="0">
                      <a:srgbClr val="009DD9">
                        <a:tint val="70000"/>
                        <a:satMod val="245000"/>
                      </a:srgbClr>
                    </a:gs>
                    <a:gs pos="75000">
                      <a:srgbClr val="009DD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009DD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+mn-cs"/>
              </a:rPr>
              <a:t>nnovation through </a:t>
            </a:r>
            <a:r>
              <a:rPr lang="en-US" sz="2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+mn-cs"/>
              </a:rPr>
              <a:t>C</a:t>
            </a:r>
            <a:r>
              <a:rPr lang="en-US" sz="2200" b="1" dirty="0" smtClean="0">
                <a:ln w="11430"/>
                <a:gradFill>
                  <a:gsLst>
                    <a:gs pos="0">
                      <a:srgbClr val="009DD9">
                        <a:tint val="70000"/>
                        <a:satMod val="245000"/>
                      </a:srgbClr>
                    </a:gs>
                    <a:gs pos="75000">
                      <a:srgbClr val="009DD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009DD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+mn-cs"/>
              </a:rPr>
              <a:t>omputation</a:t>
            </a:r>
            <a:endParaRPr lang="en-US" sz="3600" b="1" dirty="0">
              <a:ln w="11430"/>
              <a:gradFill>
                <a:gsLst>
                  <a:gs pos="0">
                    <a:srgbClr val="009DD9">
                      <a:tint val="70000"/>
                      <a:satMod val="245000"/>
                    </a:srgbClr>
                  </a:gs>
                  <a:gs pos="75000">
                    <a:srgbClr val="009DD9">
                      <a:tint val="90000"/>
                      <a:shade val="60000"/>
                      <a:satMod val="240000"/>
                    </a:srgbClr>
                  </a:gs>
                  <a:gs pos="100000">
                    <a:srgbClr val="009DD9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4" name="Oval 3"/>
          <p:cNvSpPr/>
          <p:nvPr/>
        </p:nvSpPr>
        <p:spPr>
          <a:xfrm>
            <a:off x="3972592" y="1676400"/>
            <a:ext cx="2809208" cy="472439"/>
          </a:xfrm>
          <a:prstGeom prst="ellipse">
            <a:avLst/>
          </a:prstGeom>
          <a:solidFill>
            <a:schemeClr val="accent2">
              <a:lumMod val="20000"/>
              <a:lumOff val="80000"/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447800" y="1676400"/>
            <a:ext cx="2524792" cy="472439"/>
          </a:xfrm>
          <a:prstGeom prst="ellipse">
            <a:avLst/>
          </a:prstGeom>
          <a:solidFill>
            <a:schemeClr val="accent2">
              <a:lumMod val="20000"/>
              <a:lumOff val="80000"/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3671248" y="2895600"/>
            <a:ext cx="3352800" cy="789296"/>
          </a:xfrm>
          <a:prstGeom prst="roundRect">
            <a:avLst/>
          </a:prstGeom>
          <a:solidFill>
            <a:schemeClr val="accent2">
              <a:lumMod val="20000"/>
              <a:lumOff val="80000"/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791392" y="3195030"/>
            <a:ext cx="1588703" cy="1066799"/>
          </a:xfrm>
          <a:prstGeom prst="roundRect">
            <a:avLst/>
          </a:prstGeom>
          <a:solidFill>
            <a:schemeClr val="accent2">
              <a:lumMod val="20000"/>
              <a:lumOff val="80000"/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7315200" y="3124200"/>
            <a:ext cx="1102056" cy="924635"/>
          </a:xfrm>
          <a:prstGeom prst="roundRect">
            <a:avLst/>
          </a:prstGeom>
          <a:solidFill>
            <a:schemeClr val="accent2">
              <a:lumMod val="20000"/>
              <a:lumOff val="80000"/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3727" y="1671030"/>
            <a:ext cx="8767064" cy="4524315"/>
          </a:xfrm>
          <a:prstGeom prst="rect">
            <a:avLst/>
          </a:prstGeom>
          <a:solidFill>
            <a:schemeClr val="bg2">
              <a:lumMod val="9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All models are wrong, some models are useful!</a:t>
            </a:r>
          </a:p>
          <a:p>
            <a:r>
              <a:rPr lang="en-US" sz="3200" dirty="0" smtClean="0"/>
              <a:t>                                                             - George Box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75609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3" grpId="0" animBg="1"/>
      <p:bldP spid="9" grpId="0" animBg="1"/>
      <p:bldP spid="10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hiteMaster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8887</TotalTime>
  <Words>188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Constantia</vt:lpstr>
      <vt:lpstr>Mangal</vt:lpstr>
      <vt:lpstr>Symbol</vt:lpstr>
      <vt:lpstr>Times New Roman</vt:lpstr>
      <vt:lpstr>Wingdings 2</vt:lpstr>
      <vt:lpstr>WhiteMaster</vt:lpstr>
      <vt:lpstr>Equation</vt:lpstr>
      <vt:lpstr>Equipment with Multiphase flows Courtesy of JBJ</vt:lpstr>
      <vt:lpstr>Typical Correlations for the Estimation of Design Parameters – courtesy of JBJ</vt:lpstr>
      <vt:lpstr>FRACTIONAL GAS HOLD-UP IN BUBBLE COLUMNS PREDICTIONS OF EMPIRICAL CORRELATIONS Courtesy of JBJ</vt:lpstr>
      <vt:lpstr>Bird –Stewart-Lightfoot – Role of Transport Phenomena in ChE teaching &amp; Research – “History of Chemical Engineering (1980) ACS.</vt:lpstr>
      <vt:lpstr>EPIC – framework for innovation Enabling Process Innovation through Computation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Computer Models of Multiphase Processes at Appropriate Scales</dc:title>
  <dc:creator>kn</dc:creator>
  <cp:lastModifiedBy>Krishnaswamy Nandakumar</cp:lastModifiedBy>
  <cp:revision>346</cp:revision>
  <dcterms:created xsi:type="dcterms:W3CDTF">2012-11-02T23:54:33Z</dcterms:created>
  <dcterms:modified xsi:type="dcterms:W3CDTF">2018-08-08T11:22:18Z</dcterms:modified>
</cp:coreProperties>
</file>